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5" r:id="rId6"/>
    <p:sldId id="261" r:id="rId7"/>
  </p:sldIdLst>
  <p:sldSz cx="6119813" cy="4319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4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1A1700-6D16-4803-A1EB-B23E094A906F}" v="1" dt="2026-07-20T13:36:00.6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86"/>
    <p:restoredTop sz="94676"/>
  </p:normalViewPr>
  <p:slideViewPr>
    <p:cSldViewPr snapToGrid="0">
      <p:cViewPr>
        <p:scale>
          <a:sx n="110" d="100"/>
          <a:sy n="110" d="100"/>
        </p:scale>
        <p:origin x="732" y="-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706933"/>
            <a:ext cx="5201841" cy="1503857"/>
          </a:xfrm>
        </p:spPr>
        <p:txBody>
          <a:bodyPr anchor="b"/>
          <a:lstStyle>
            <a:lvl1pPr algn="ctr">
              <a:defRPr sz="3779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2268784"/>
            <a:ext cx="4589860" cy="1042900"/>
          </a:xfrm>
        </p:spPr>
        <p:txBody>
          <a:bodyPr/>
          <a:lstStyle>
            <a:lvl1pPr marL="0" indent="0" algn="ctr">
              <a:buNone/>
              <a:defRPr sz="1512"/>
            </a:lvl1pPr>
            <a:lvl2pPr marL="287990" indent="0" algn="ctr">
              <a:buNone/>
              <a:defRPr sz="1260"/>
            </a:lvl2pPr>
            <a:lvl3pPr marL="575981" indent="0" algn="ctr">
              <a:buNone/>
              <a:defRPr sz="1134"/>
            </a:lvl3pPr>
            <a:lvl4pPr marL="863971" indent="0" algn="ctr">
              <a:buNone/>
              <a:defRPr sz="1008"/>
            </a:lvl4pPr>
            <a:lvl5pPr marL="1151961" indent="0" algn="ctr">
              <a:buNone/>
              <a:defRPr sz="1008"/>
            </a:lvl5pPr>
            <a:lvl6pPr marL="1439951" indent="0" algn="ctr">
              <a:buNone/>
              <a:defRPr sz="1008"/>
            </a:lvl6pPr>
            <a:lvl7pPr marL="1727942" indent="0" algn="ctr">
              <a:buNone/>
              <a:defRPr sz="1008"/>
            </a:lvl7pPr>
            <a:lvl8pPr marL="2015932" indent="0" algn="ctr">
              <a:buNone/>
              <a:defRPr sz="1008"/>
            </a:lvl8pPr>
            <a:lvl9pPr marL="2303922" indent="0" algn="ctr">
              <a:buNone/>
              <a:defRPr sz="1008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0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71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229978"/>
            <a:ext cx="1319585" cy="366065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229978"/>
            <a:ext cx="3882256" cy="366065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45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1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076899"/>
            <a:ext cx="5278339" cy="1796828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2890725"/>
            <a:ext cx="5278339" cy="944910"/>
          </a:xfrm>
        </p:spPr>
        <p:txBody>
          <a:bodyPr/>
          <a:lstStyle>
            <a:lvl1pPr marL="0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1pPr>
            <a:lvl2pPr marL="287990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2pPr>
            <a:lvl3pPr marL="575981" indent="0">
              <a:buNone/>
              <a:defRPr sz="1134">
                <a:solidFill>
                  <a:schemeClr val="tx1">
                    <a:tint val="82000"/>
                  </a:schemeClr>
                </a:solidFill>
              </a:defRPr>
            </a:lvl3pPr>
            <a:lvl4pPr marL="863971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4pPr>
            <a:lvl5pPr marL="1151961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5pPr>
            <a:lvl6pPr marL="1439951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6pPr>
            <a:lvl7pPr marL="1727942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7pPr>
            <a:lvl8pPr marL="2015932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8pPr>
            <a:lvl9pPr marL="2303922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695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149890"/>
            <a:ext cx="2600921" cy="27407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149890"/>
            <a:ext cx="2600921" cy="27407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60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229979"/>
            <a:ext cx="5278339" cy="8349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058899"/>
            <a:ext cx="2588967" cy="518950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1577849"/>
            <a:ext cx="2588967" cy="23207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058899"/>
            <a:ext cx="2601718" cy="518950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1577849"/>
            <a:ext cx="2601718" cy="23207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0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72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287972"/>
            <a:ext cx="1973799" cy="1007904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621942"/>
            <a:ext cx="3098155" cy="3069707"/>
          </a:xfrm>
        </p:spPr>
        <p:txBody>
          <a:bodyPr/>
          <a:lstStyle>
            <a:lvl1pPr>
              <a:defRPr sz="2016"/>
            </a:lvl1pPr>
            <a:lvl2pPr>
              <a:defRPr sz="1764"/>
            </a:lvl2pPr>
            <a:lvl3pPr>
              <a:defRPr sz="1512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295877"/>
            <a:ext cx="1973799" cy="2400771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69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287972"/>
            <a:ext cx="1973799" cy="1007904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621942"/>
            <a:ext cx="3098155" cy="3069707"/>
          </a:xfrm>
        </p:spPr>
        <p:txBody>
          <a:bodyPr anchor="t"/>
          <a:lstStyle>
            <a:lvl1pPr marL="0" indent="0">
              <a:buNone/>
              <a:defRPr sz="2016"/>
            </a:lvl1pPr>
            <a:lvl2pPr marL="287990" indent="0">
              <a:buNone/>
              <a:defRPr sz="1764"/>
            </a:lvl2pPr>
            <a:lvl3pPr marL="575981" indent="0">
              <a:buNone/>
              <a:defRPr sz="1512"/>
            </a:lvl3pPr>
            <a:lvl4pPr marL="863971" indent="0">
              <a:buNone/>
              <a:defRPr sz="1260"/>
            </a:lvl4pPr>
            <a:lvl5pPr marL="1151961" indent="0">
              <a:buNone/>
              <a:defRPr sz="1260"/>
            </a:lvl5pPr>
            <a:lvl6pPr marL="1439951" indent="0">
              <a:buNone/>
              <a:defRPr sz="1260"/>
            </a:lvl6pPr>
            <a:lvl7pPr marL="1727942" indent="0">
              <a:buNone/>
              <a:defRPr sz="1260"/>
            </a:lvl7pPr>
            <a:lvl8pPr marL="2015932" indent="0">
              <a:buNone/>
              <a:defRPr sz="1260"/>
            </a:lvl8pPr>
            <a:lvl9pPr marL="2303922" indent="0">
              <a:buNone/>
              <a:defRPr sz="126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295877"/>
            <a:ext cx="1973799" cy="2400771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09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229979"/>
            <a:ext cx="5278339" cy="834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149890"/>
            <a:ext cx="5278339" cy="2740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4003619"/>
            <a:ext cx="1376958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188584-4114-2146-872C-B3F5720A8DA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4003619"/>
            <a:ext cx="2065437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4003619"/>
            <a:ext cx="1376958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24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75981" rtl="0" eaLnBrk="1" latinLnBrk="0" hangingPunct="1">
        <a:lnSpc>
          <a:spcPct val="90000"/>
        </a:lnSpc>
        <a:spcBef>
          <a:spcPct val="0"/>
        </a:spcBef>
        <a:buNone/>
        <a:defRPr sz="27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995" indent="-143995" algn="l" defTabSz="575981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1997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100796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29595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58394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87193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15992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44791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9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8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7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96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95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94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93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92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uidance/complete-the-pe-and-sport-premium-expenditure-reporting-return?utm_source=chatgpt.com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gov.uk/government/publications/pe-and-sport-premium-conditions-of-grant-2024-to-2025?utm_source=chatgpt.com" TargetMode="External"/><Relationship Id="rId4" Type="http://schemas.openxmlformats.org/officeDocument/2006/relationships/hyperlink" Target="https://www.gov.uk/guidance/pe-and-sport-premium-for-primary-school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wimming.org/schools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wimming.org/schools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children playing basketball&#10;&#10;AI-generated content may be incorrect.">
            <a:extLst>
              <a:ext uri="{FF2B5EF4-FFF2-40B4-BE49-F238E27FC236}">
                <a16:creationId xmlns:a16="http://schemas.microsoft.com/office/drawing/2014/main" id="{652499ED-E288-CEDF-2747-6811C7508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" y="0"/>
            <a:ext cx="6111146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57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66DBE-18A7-A19C-92D3-CC996F629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CAAD77C-C201-D385-6F94-B57DFA3A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48"/>
            <a:ext cx="6154057" cy="43254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4AD989-60DA-E3F8-4931-F4AB2DA34FC1}"/>
              </a:ext>
            </a:extLst>
          </p:cNvPr>
          <p:cNvSpPr txBox="1"/>
          <p:nvPr/>
        </p:nvSpPr>
        <p:spPr>
          <a:xfrm>
            <a:off x="241825" y="211597"/>
            <a:ext cx="3559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PE and sport premium monitoring and tracking form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E75BBE26-0E13-8E2A-5BAF-A450B00A8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825" y="663646"/>
            <a:ext cx="5695149" cy="3424476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71450" marR="419100" lvl="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is intended that this template should be used as preparation for the completion of the statutory DfE PE and sport premium digital expenditure</a:t>
            </a:r>
            <a:r>
              <a:rPr lang="en-US" sz="850" spc="-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reporting return.</a:t>
            </a:r>
            <a:r>
              <a:rPr lang="en-US" sz="850" spc="-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en-US" sz="850" spc="-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en-US" sz="850" spc="-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upload</a:t>
            </a:r>
            <a:r>
              <a:rPr lang="en-US" sz="850" spc="-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lang="en-US" sz="850" spc="-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(including</a:t>
            </a:r>
            <a:r>
              <a:rPr lang="en-US" sz="850" spc="-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swimming) from this template onto this platform once it becomes accessible. </a:t>
            </a:r>
            <a:endParaRPr lang="en-GB" sz="8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419100" lvl="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template is a working document that you can amend and update during the year.</a:t>
            </a:r>
            <a:endParaRPr lang="en-GB" sz="8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419100" lvl="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Before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decide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going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funding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academic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year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reflect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evaluate the impact of your use of you PE and sport premium funding in 2024/25.</a:t>
            </a:r>
            <a:endParaRPr lang="en-GB" sz="8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419100" lvl="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should use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evaluation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last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year’s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funding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help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decide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en-US" sz="850" spc="-3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academic year, how you will do it, and what impact you expect it to have. </a:t>
            </a:r>
          </a:p>
          <a:p>
            <a:pPr marL="171450" marR="419100" lvl="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spending of the funding must conform with the terms outlined in the conditions of grant </a:t>
            </a:r>
            <a:endParaRPr lang="en-GB" sz="8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419100" lvl="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summative digital expenditure reporting from June 2026 will continue to include swimming and water safety information. PE and sport premium funding can be used to provide top-up lessons, where necessary, to ensure pupils meet national curriculum swimming requirements</a:t>
            </a:r>
            <a:endParaRPr lang="en-GB" sz="8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419100" lvl="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ensure funding is used effectively and based on your school’s needs; guidance and examples of best practice across schools can be found here. </a:t>
            </a:r>
            <a:endParaRPr lang="en-GB" sz="8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419100" lvl="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use the funding to make additional and sustainable improvements to the PE and sport in your school. </a:t>
            </a:r>
            <a:endParaRPr lang="en-GB" sz="8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419100" lvl="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develop and add to the PESSPA activities that your school already offers.</a:t>
            </a:r>
            <a:endParaRPr lang="en-GB" sz="85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312420">
              <a:lnSpc>
                <a:spcPct val="124000"/>
              </a:lnSpc>
              <a:spcBef>
                <a:spcPts val="5"/>
              </a:spcBef>
              <a:buNone/>
            </a:pPr>
            <a:r>
              <a:rPr lang="en-US" sz="85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85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3025" marR="312420">
              <a:lnSpc>
                <a:spcPct val="124000"/>
              </a:lnSpc>
              <a:spcBef>
                <a:spcPts val="5"/>
              </a:spcBef>
              <a:buNone/>
            </a:pPr>
            <a:r>
              <a:rPr lang="en-US" sz="85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Useful Links:</a:t>
            </a:r>
            <a:endParaRPr lang="en-GB" sz="85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312420" lvl="0" indent="-171450">
              <a:lnSpc>
                <a:spcPct val="124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n-US" sz="8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Complete the PE and sport premium expenditure reporting return - GOV.UK</a:t>
            </a:r>
            <a:endParaRPr lang="en-GB" sz="85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312420" lvl="0" indent="-171450">
              <a:lnSpc>
                <a:spcPct val="124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n-US" sz="8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PE and sport premium for primary schools - GOV.UK</a:t>
            </a:r>
            <a:endParaRPr lang="en-GB" sz="85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312420" lvl="0" indent="-171450">
              <a:lnSpc>
                <a:spcPct val="124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n-US" sz="8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PE and sport premium: conditions of grant 2024 to 2025 - GOV.UK</a:t>
            </a:r>
            <a:endParaRPr lang="en-GB" sz="85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312420">
              <a:lnSpc>
                <a:spcPct val="124000"/>
              </a:lnSpc>
              <a:spcBef>
                <a:spcPts val="5"/>
              </a:spcBef>
              <a:buNone/>
            </a:pPr>
            <a:r>
              <a:rPr lang="en-US" sz="85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85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483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D0551-469A-DEBD-2409-100B2C306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53D601A-6B9B-B24F-954C-6D0ACC4C5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69" y="0"/>
            <a:ext cx="6173264" cy="43225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BFD564-002E-61DE-9DBD-A3D6F53646DD}"/>
              </a:ext>
            </a:extLst>
          </p:cNvPr>
          <p:cNvSpPr txBox="1"/>
          <p:nvPr/>
        </p:nvSpPr>
        <p:spPr>
          <a:xfrm>
            <a:off x="241825" y="226711"/>
            <a:ext cx="3559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Review of the last academic year (2024/2025)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D9F60F-F13B-1086-50C1-85D73CC0740F}"/>
              </a:ext>
            </a:extLst>
          </p:cNvPr>
          <p:cNvSpPr txBox="1"/>
          <p:nvPr/>
        </p:nvSpPr>
        <p:spPr>
          <a:xfrm>
            <a:off x="241825" y="635438"/>
            <a:ext cx="5684413" cy="893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/>
              <a:t>Take some time to reflect on your intent, implementation and impact from last academic year to celebrate your wins but to also think about improvements for the year ahead.</a:t>
            </a:r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/>
              <a:t>You do not need to complete every box. Just record the information that is key to your school's priorities and areas of focus.</a:t>
            </a:r>
          </a:p>
          <a:p>
            <a:pPr>
              <a:lnSpc>
                <a:spcPct val="124000"/>
              </a:lnSpc>
            </a:pPr>
            <a:r>
              <a:rPr lang="en-US" sz="850" dirty="0"/>
              <a:t>Remember - Be clear about how you focused spending on key groups such as SEND, girls and disadvantaged pupils. 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65D4AC4-7957-AA62-C1A0-FE4F2CF00C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872588"/>
              </p:ext>
            </p:extLst>
          </p:nvPr>
        </p:nvGraphicFramePr>
        <p:xfrm>
          <a:off x="298297" y="1672070"/>
          <a:ext cx="5530128" cy="2420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1987">
                  <a:extLst>
                    <a:ext uri="{9D8B030D-6E8A-4147-A177-3AD203B41FA5}">
                      <a16:colId xmlns:a16="http://schemas.microsoft.com/office/drawing/2014/main" val="1397519339"/>
                    </a:ext>
                  </a:extLst>
                </a:gridCol>
                <a:gridCol w="2010284">
                  <a:extLst>
                    <a:ext uri="{9D8B030D-6E8A-4147-A177-3AD203B41FA5}">
                      <a16:colId xmlns:a16="http://schemas.microsoft.com/office/drawing/2014/main" val="279180329"/>
                    </a:ext>
                  </a:extLst>
                </a:gridCol>
                <a:gridCol w="1807857">
                  <a:extLst>
                    <a:ext uri="{9D8B030D-6E8A-4147-A177-3AD203B41FA5}">
                      <a16:colId xmlns:a16="http://schemas.microsoft.com/office/drawing/2014/main" val="1532179531"/>
                    </a:ext>
                  </a:extLst>
                </a:gridCol>
              </a:tblGrid>
              <a:tr h="226247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Swimming and Water Safety</a:t>
                      </a:r>
                      <a:endParaRPr lang="en-GB" sz="7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What went well? Supporting evidence?</a:t>
                      </a:r>
                      <a:r>
                        <a:rPr lang="en-GB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7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didn't go well? Supporting evidence? </a:t>
                      </a:r>
                      <a:endParaRPr lang="en-GB" sz="7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675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Swim competently, confidently and proficiently over a distance of at least 25 </a:t>
                      </a:r>
                      <a:r>
                        <a:rPr lang="en-US" sz="7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metres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148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Use a range of strokes effectively (for example, front crawl, backstroke and breaststroke)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0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</a:t>
                      </a:r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Perform safe self-rescue in different water-based situations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458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43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D434C-40D3-B593-20E1-7F77321E8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026D05E-2A4F-B56B-D369-7D73D5C3E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09" y="0"/>
            <a:ext cx="6166284" cy="43225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68A47E-05FA-E59E-E6B8-458180D7CF21}"/>
              </a:ext>
            </a:extLst>
          </p:cNvPr>
          <p:cNvSpPr txBox="1"/>
          <p:nvPr/>
        </p:nvSpPr>
        <p:spPr>
          <a:xfrm>
            <a:off x="241825" y="226711"/>
            <a:ext cx="3559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Aims for the next academic year (2025/2026)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6A6CD2-88E8-9610-81B4-3451EA6069CB}"/>
              </a:ext>
            </a:extLst>
          </p:cNvPr>
          <p:cNvSpPr txBox="1"/>
          <p:nvPr/>
        </p:nvSpPr>
        <p:spPr>
          <a:xfrm>
            <a:off x="241825" y="607518"/>
            <a:ext cx="5684413" cy="169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/>
              <a:t>Using your whole school priorities, school development plan and previous PE, school sport and physical activity data, set out your aims for the year ahead. </a:t>
            </a:r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/>
              <a:t>Think about specific areas of need such as </a:t>
            </a:r>
            <a:r>
              <a:rPr lang="en-US" sz="850" b="1" dirty="0"/>
              <a:t>inactive girls, SEND and disadvantaged pupils</a:t>
            </a:r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/>
              <a:t>Remember to also input your swimming data and reflections in the table located at the bottom of this page.</a:t>
            </a:r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/>
              <a:t>Consider which of the 5 key areas improvements will be focusing on:</a:t>
            </a:r>
          </a:p>
          <a:p>
            <a:pPr marL="228600" indent="-228600">
              <a:lnSpc>
                <a:spcPct val="124000"/>
              </a:lnSpc>
              <a:buFont typeface="+mj-lt"/>
              <a:buAutoNum type="arabicPeriod"/>
            </a:pPr>
            <a:r>
              <a:rPr lang="en-US" sz="700" dirty="0"/>
              <a:t>Increasing confidence, knowledge and skills of all staff in teaching PE and sporting activities prioritising CPD and training where needed.</a:t>
            </a:r>
          </a:p>
          <a:p>
            <a:pPr marL="228600" indent="-228600">
              <a:lnSpc>
                <a:spcPct val="124000"/>
              </a:lnSpc>
              <a:buFont typeface="+mj-lt"/>
              <a:buAutoNum type="arabicPeriod"/>
            </a:pPr>
            <a:r>
              <a:rPr lang="en-US" sz="700" dirty="0"/>
              <a:t>Increasing engagement of all pupils in regular physical activity and sporting activities</a:t>
            </a:r>
          </a:p>
          <a:p>
            <a:pPr marL="228600" indent="-228600">
              <a:lnSpc>
                <a:spcPct val="124000"/>
              </a:lnSpc>
              <a:buFont typeface="+mj-lt"/>
              <a:buAutoNum type="arabicPeriod"/>
            </a:pPr>
            <a:r>
              <a:rPr lang="en-US" sz="700" dirty="0"/>
              <a:t>Raising the profile of PE and sport across the school, to support whole school improvement</a:t>
            </a:r>
          </a:p>
          <a:p>
            <a:pPr marL="228600" indent="-228600">
              <a:lnSpc>
                <a:spcPct val="124000"/>
              </a:lnSpc>
              <a:buFont typeface="+mj-lt"/>
              <a:buAutoNum type="arabicPeriod"/>
            </a:pPr>
            <a:r>
              <a:rPr lang="en-US" sz="700" dirty="0"/>
              <a:t>Offer a broader and more equal experience of a range of sports and physical activities to all pupils and ensure equal access to sport for boys and girls</a:t>
            </a:r>
          </a:p>
          <a:p>
            <a:pPr marL="228600" indent="-228600">
              <a:lnSpc>
                <a:spcPct val="124000"/>
              </a:lnSpc>
              <a:buFont typeface="+mj-lt"/>
              <a:buAutoNum type="arabicPeriod"/>
            </a:pPr>
            <a:r>
              <a:rPr lang="en-US" sz="700" dirty="0"/>
              <a:t>Increasing participation in competitive sport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A182FA8-E1AB-D63D-6ECD-2D907EE595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808952"/>
              </p:ext>
            </p:extLst>
          </p:nvPr>
        </p:nvGraphicFramePr>
        <p:xfrm>
          <a:off x="315269" y="2352676"/>
          <a:ext cx="5530128" cy="1780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1987">
                  <a:extLst>
                    <a:ext uri="{9D8B030D-6E8A-4147-A177-3AD203B41FA5}">
                      <a16:colId xmlns:a16="http://schemas.microsoft.com/office/drawing/2014/main" val="1397519339"/>
                    </a:ext>
                  </a:extLst>
                </a:gridCol>
                <a:gridCol w="2010284">
                  <a:extLst>
                    <a:ext uri="{9D8B030D-6E8A-4147-A177-3AD203B41FA5}">
                      <a16:colId xmlns:a16="http://schemas.microsoft.com/office/drawing/2014/main" val="279180329"/>
                    </a:ext>
                  </a:extLst>
                </a:gridCol>
                <a:gridCol w="1807857">
                  <a:extLst>
                    <a:ext uri="{9D8B030D-6E8A-4147-A177-3AD203B41FA5}">
                      <a16:colId xmlns:a16="http://schemas.microsoft.com/office/drawing/2014/main" val="1532179531"/>
                    </a:ext>
                  </a:extLst>
                </a:gridCol>
              </a:tblGrid>
              <a:tr h="226247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Swimming and Water Safety</a:t>
                      </a:r>
                      <a:endParaRPr lang="en-GB" sz="7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What went well? Supporting evidence?</a:t>
                      </a:r>
                      <a:r>
                        <a:rPr lang="en-GB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7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didn't go well? Supporting evidence? </a:t>
                      </a:r>
                      <a:endParaRPr lang="en-GB" sz="7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675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Swim competently, confidently and proficiently over a distance of at least 25 </a:t>
                      </a:r>
                      <a:r>
                        <a:rPr lang="en-US" sz="7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metres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Add text here</a:t>
                      </a: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Add text here</a:t>
                      </a: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148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Use a range of strokes effectively (for example, front crawl, backstroke and breaststroke)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Add text here</a:t>
                      </a: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Add text here</a:t>
                      </a: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0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</a:t>
                      </a:r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Perform safe self-rescue in different water-based situations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Add text here</a:t>
                      </a: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Add text here</a:t>
                      </a: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458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791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BAF56-3D8C-5C56-EC65-F09DDE0E9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8FECD63-296E-DB2D-1218-4F9CDBBED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709" y="0"/>
            <a:ext cx="6201184" cy="43225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A9C37A-3E57-4DDF-9242-6A80A0981789}"/>
              </a:ext>
            </a:extLst>
          </p:cNvPr>
          <p:cNvSpPr txBox="1"/>
          <p:nvPr/>
        </p:nvSpPr>
        <p:spPr>
          <a:xfrm>
            <a:off x="241825" y="226711"/>
            <a:ext cx="3559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Review of the last academic year (2024/2025)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8B5FDB1-5538-DC46-5C8D-0386BD9BBC8C}"/>
              </a:ext>
            </a:extLst>
          </p:cNvPr>
          <p:cNvSpPr/>
          <p:nvPr/>
        </p:nvSpPr>
        <p:spPr>
          <a:xfrm>
            <a:off x="167524" y="167948"/>
            <a:ext cx="5870308" cy="439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BEE4F89-4408-F00A-3DA8-BFCBC572C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754823"/>
              </p:ext>
            </p:extLst>
          </p:nvPr>
        </p:nvGraphicFramePr>
        <p:xfrm>
          <a:off x="241825" y="283020"/>
          <a:ext cx="5530128" cy="3243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205">
                  <a:extLst>
                    <a:ext uri="{9D8B030D-6E8A-4147-A177-3AD203B41FA5}">
                      <a16:colId xmlns:a16="http://schemas.microsoft.com/office/drawing/2014/main" val="1397519339"/>
                    </a:ext>
                  </a:extLst>
                </a:gridCol>
                <a:gridCol w="1515011">
                  <a:extLst>
                    <a:ext uri="{9D8B030D-6E8A-4147-A177-3AD203B41FA5}">
                      <a16:colId xmlns:a16="http://schemas.microsoft.com/office/drawing/2014/main" val="279180329"/>
                    </a:ext>
                  </a:extLst>
                </a:gridCol>
                <a:gridCol w="1362456">
                  <a:extLst>
                    <a:ext uri="{9D8B030D-6E8A-4147-A177-3AD203B41FA5}">
                      <a16:colId xmlns:a16="http://schemas.microsoft.com/office/drawing/2014/main" val="1419483341"/>
                    </a:ext>
                  </a:extLst>
                </a:gridCol>
                <a:gridCol w="1362456">
                  <a:extLst>
                    <a:ext uri="{9D8B030D-6E8A-4147-A177-3AD203B41FA5}">
                      <a16:colId xmlns:a16="http://schemas.microsoft.com/office/drawing/2014/main" val="1532179531"/>
                    </a:ext>
                  </a:extLst>
                </a:gridCol>
              </a:tblGrid>
              <a:tr h="226247">
                <a:tc>
                  <a:txBody>
                    <a:bodyPr/>
                    <a:lstStyle/>
                    <a:p>
                      <a:pPr algn="ctr"/>
                      <a:r>
                        <a:rPr lang="en-GB" sz="700" b="1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Aim</a:t>
                      </a:r>
                      <a:endParaRPr lang="en-US" sz="7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Why?</a:t>
                      </a:r>
                      <a:endParaRPr lang="en-US" sz="7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Key Area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Supporting evidence</a:t>
                      </a:r>
                      <a:endParaRPr lang="en-GB" sz="7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675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 the number of pupils achieving the Year 6 swimming NC objectives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 ensure pupils are more secondary ready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 amount of pupils swimming 25 </a:t>
                      </a:r>
                      <a:r>
                        <a:rPr lang="en-US" sz="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ms</a:t>
                      </a: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being competent in all strokes, increase top up lessons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Swimming outcomes, pupils voice, teacher voice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936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Improve physical development session for pupils in Early Years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 increase confidence in gross motor and to increase teacher confidence in delivering sessions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Provide external coaching to support teachers teaching EY pupils PE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Ensure that EY pupils have two hours of PE a week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Staff voice, pupil outcomes in PD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5143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 competitive sports for pupils in KS2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 provide additional opportunity for pupils who are gifted and talented in sports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Compete at a local level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Become a member of the local Sporting network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Host competitions on school site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Pupil voice, register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556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 physical activity opportunities through extra curricular experiences, playground activities and forest school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 support all pupils and those disadvantaged and those with SEND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 Forest school activities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 extra curricular sports activities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 activities on the playground through purchase of additional equipment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Purchase scooters and scooter experience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Pupil voice, clubs tracking, observations, invoices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050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Further enhance pupil sporting skills and techniques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 improve pupils’ evaluation of their own PE skills and techniques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Purchase 15 </a:t>
                      </a:r>
                      <a:r>
                        <a:rPr lang="en-US" sz="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ipads</a:t>
                      </a: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for video and evaluation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Pupil voice, lesson observations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788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599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76EB2-453F-EBD4-CAEA-C1385F926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16F9FF0-9213-3BFF-5463-418DC945D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69" y="0"/>
            <a:ext cx="6166284" cy="43225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783345-C545-CED1-568E-A1725BB54AFE}"/>
              </a:ext>
            </a:extLst>
          </p:cNvPr>
          <p:cNvSpPr txBox="1"/>
          <p:nvPr/>
        </p:nvSpPr>
        <p:spPr>
          <a:xfrm>
            <a:off x="241825" y="226711"/>
            <a:ext cx="3559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Plan, monitor and evaluate (2025/2026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2A97B3-2922-B00E-5223-36C9D9090A0A}"/>
              </a:ext>
            </a:extLst>
          </p:cNvPr>
          <p:cNvSpPr txBox="1"/>
          <p:nvPr/>
        </p:nvSpPr>
        <p:spPr>
          <a:xfrm>
            <a:off x="241825" y="621478"/>
            <a:ext cx="5684413" cy="2240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/>
              <a:t>Please aim to use this as a live working document through the year. </a:t>
            </a:r>
          </a:p>
          <a:p>
            <a:pPr>
              <a:lnSpc>
                <a:spcPct val="124000"/>
              </a:lnSpc>
            </a:pPr>
            <a:endParaRPr lang="en-US" sz="500" dirty="0"/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/>
              <a:t>Keep returning to this to evidence adaptations and progress made through the PESSPA opportunities you provide.</a:t>
            </a:r>
          </a:p>
          <a:p>
            <a:pPr>
              <a:lnSpc>
                <a:spcPct val="124000"/>
              </a:lnSpc>
            </a:pPr>
            <a:endParaRPr lang="en-US" sz="500" dirty="0"/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/>
              <a:t>There is no set number of objectives you must have. </a:t>
            </a:r>
          </a:p>
          <a:p>
            <a:pPr>
              <a:lnSpc>
                <a:spcPct val="124000"/>
              </a:lnSpc>
            </a:pPr>
            <a:endParaRPr lang="en-US" sz="500" dirty="0"/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/>
              <a:t>Make as many or as few as you see fit that will support your aims for the year ahead. </a:t>
            </a:r>
          </a:p>
          <a:p>
            <a:pPr>
              <a:lnSpc>
                <a:spcPct val="124000"/>
              </a:lnSpc>
            </a:pPr>
            <a:endParaRPr lang="en-US" sz="500" dirty="0"/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/>
              <a:t>Consider which of the 5 key areas improvements will be focusing on: </a:t>
            </a:r>
          </a:p>
          <a:p>
            <a:pPr>
              <a:lnSpc>
                <a:spcPct val="124000"/>
              </a:lnSpc>
            </a:pPr>
            <a:endParaRPr lang="en-US" sz="500" dirty="0"/>
          </a:p>
          <a:p>
            <a:pPr marL="228600" indent="-228600">
              <a:lnSpc>
                <a:spcPct val="124000"/>
              </a:lnSpc>
              <a:buFont typeface="+mj-lt"/>
              <a:buAutoNum type="arabicPeriod"/>
            </a:pPr>
            <a:r>
              <a:rPr lang="en-US" sz="700" dirty="0"/>
              <a:t>Increasing confidence, knowledge and skills of all staff in teaching PE and sporting activities prioritising CPD and training where needed.</a:t>
            </a:r>
          </a:p>
          <a:p>
            <a:pPr marL="228600" indent="-228600">
              <a:lnSpc>
                <a:spcPct val="124000"/>
              </a:lnSpc>
              <a:buFont typeface="+mj-lt"/>
              <a:buAutoNum type="arabicPeriod"/>
            </a:pPr>
            <a:r>
              <a:rPr lang="en-US" sz="700" dirty="0"/>
              <a:t>Increasing engagement of all pupils in regular physical activity and sporting activities</a:t>
            </a:r>
          </a:p>
          <a:p>
            <a:pPr marL="228600" indent="-228600">
              <a:lnSpc>
                <a:spcPct val="124000"/>
              </a:lnSpc>
              <a:buFont typeface="+mj-lt"/>
              <a:buAutoNum type="arabicPeriod"/>
            </a:pPr>
            <a:r>
              <a:rPr lang="en-US" sz="700" dirty="0"/>
              <a:t>Raising the profile of PE and sport across the school, to support whole school improvement</a:t>
            </a:r>
          </a:p>
          <a:p>
            <a:pPr marL="228600" indent="-228600">
              <a:lnSpc>
                <a:spcPct val="124000"/>
              </a:lnSpc>
              <a:buFont typeface="+mj-lt"/>
              <a:buAutoNum type="arabicPeriod"/>
            </a:pPr>
            <a:r>
              <a:rPr lang="en-US" sz="700" dirty="0"/>
              <a:t>Offer a broader and more equal experience of a range of sports and physical activities to all pupils and ensure equal access to sport for boys and girls</a:t>
            </a:r>
          </a:p>
          <a:p>
            <a:pPr marL="228600" indent="-228600">
              <a:lnSpc>
                <a:spcPct val="124000"/>
              </a:lnSpc>
              <a:buFont typeface="+mj-lt"/>
              <a:buAutoNum type="arabicPeriod"/>
            </a:pPr>
            <a:r>
              <a:rPr lang="en-US" sz="700" dirty="0"/>
              <a:t>Increasing participation in competitive sport</a:t>
            </a:r>
          </a:p>
        </p:txBody>
      </p:sp>
    </p:spTree>
    <p:extLst>
      <p:ext uri="{BB962C8B-B14F-4D97-AF65-F5344CB8AC3E}">
        <p14:creationId xmlns:p14="http://schemas.microsoft.com/office/powerpoint/2010/main" val="3285007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</TotalTime>
  <Words>1104</Words>
  <Application>Microsoft Office PowerPoint</Application>
  <PresentationFormat>Custom</PresentationFormat>
  <Paragraphs>106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Rock</dc:creator>
  <cp:lastModifiedBy>Lindi Nejrup</cp:lastModifiedBy>
  <cp:revision>14</cp:revision>
  <dcterms:created xsi:type="dcterms:W3CDTF">2025-10-08T18:09:30Z</dcterms:created>
  <dcterms:modified xsi:type="dcterms:W3CDTF">2026-07-20T13:46:18Z</dcterms:modified>
</cp:coreProperties>
</file>